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92D050"/>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06"/>
    <p:restoredTop sz="96405"/>
  </p:normalViewPr>
  <p:slideViewPr>
    <p:cSldViewPr snapToGrid="0">
      <p:cViewPr>
        <p:scale>
          <a:sx n="32" d="100"/>
          <a:sy n="32" d="100"/>
        </p:scale>
        <p:origin x="2160" y="10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12/1/25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12/1/25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12/1/25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12/1/25</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emf"/><Relationship Id="rId16" Type="http://schemas.openxmlformats.org/officeDocument/2006/relationships/image" Target="../media/image15.png"/><Relationship Id="rId20" Type="http://schemas.openxmlformats.org/officeDocument/2006/relationships/image" Target="../media/image19.svg"/><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24" Type="http://schemas.openxmlformats.org/officeDocument/2006/relationships/image" Target="../media/image22.png"/><Relationship Id="rId5" Type="http://schemas.openxmlformats.org/officeDocument/2006/relationships/image" Target="../media/image4.png"/><Relationship Id="rId15" Type="http://schemas.openxmlformats.org/officeDocument/2006/relationships/image" Target="../media/image14.svg"/><Relationship Id="rId23" Type="http://schemas.openxmlformats.org/officeDocument/2006/relationships/hyperlink" Target="mailto:Devin.a.willey@jpl.nasa.gov" TargetMode="External"/><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6300C648-4A7F-A7EA-4DD4-7B3281F89215}"/>
              </a:ext>
            </a:extLst>
          </p:cNvPr>
          <p:cNvGrpSpPr/>
          <p:nvPr/>
        </p:nvGrpSpPr>
        <p:grpSpPr>
          <a:xfrm>
            <a:off x="10414405" y="23443697"/>
            <a:ext cx="11385980" cy="5483760"/>
            <a:chOff x="11885765" y="24017316"/>
            <a:chExt cx="7256251" cy="3494777"/>
          </a:xfrm>
        </p:grpSpPr>
        <p:pic>
          <p:nvPicPr>
            <p:cNvPr id="18" name="Picture 17">
              <a:extLst>
                <a:ext uri="{FF2B5EF4-FFF2-40B4-BE49-F238E27FC236}">
                  <a16:creationId xmlns:a16="http://schemas.microsoft.com/office/drawing/2014/main" id="{C45A0BEA-3DB5-EBBD-A072-575F50B108F7}"/>
                </a:ext>
              </a:extLst>
            </p:cNvPr>
            <p:cNvPicPr>
              <a:picLocks noChangeAspect="1"/>
            </p:cNvPicPr>
            <p:nvPr/>
          </p:nvPicPr>
          <p:blipFill>
            <a:blip r:embed="rId2"/>
            <a:srcRect t="9483" r="8537"/>
            <a:stretch>
              <a:fillRect/>
            </a:stretch>
          </p:blipFill>
          <p:spPr>
            <a:xfrm>
              <a:off x="11885765" y="24183810"/>
              <a:ext cx="4480819" cy="3328283"/>
            </a:xfrm>
            <a:prstGeom prst="rect">
              <a:avLst/>
            </a:prstGeom>
          </p:spPr>
        </p:pic>
        <p:pic>
          <p:nvPicPr>
            <p:cNvPr id="12" name="Graphic 11">
              <a:extLst>
                <a:ext uri="{FF2B5EF4-FFF2-40B4-BE49-F238E27FC236}">
                  <a16:creationId xmlns:a16="http://schemas.microsoft.com/office/drawing/2014/main" id="{C1489218-3F6A-14D6-73D4-A62BA52D7B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640524" y="24017316"/>
              <a:ext cx="2501491" cy="1786779"/>
            </a:xfrm>
            <a:prstGeom prst="rect">
              <a:avLst/>
            </a:prstGeom>
          </p:spPr>
        </p:pic>
        <p:cxnSp>
          <p:nvCxnSpPr>
            <p:cNvPr id="21" name="Straight Connector 20">
              <a:extLst>
                <a:ext uri="{FF2B5EF4-FFF2-40B4-BE49-F238E27FC236}">
                  <a16:creationId xmlns:a16="http://schemas.microsoft.com/office/drawing/2014/main" id="{D384153F-A2C6-43FF-22CA-B6DC49749E7E}"/>
                </a:ext>
              </a:extLst>
            </p:cNvPr>
            <p:cNvCxnSpPr>
              <a:cxnSpLocks/>
            </p:cNvCxnSpPr>
            <p:nvPr/>
          </p:nvCxnSpPr>
          <p:spPr>
            <a:xfrm flipV="1">
              <a:off x="14502738" y="25206542"/>
              <a:ext cx="2137787" cy="267634"/>
            </a:xfrm>
            <a:prstGeom prst="line">
              <a:avLst/>
            </a:prstGeom>
            <a:ln w="25400">
              <a:tailEnd type="triangle"/>
            </a:ln>
          </p:spPr>
          <p:style>
            <a:lnRef idx="2">
              <a:schemeClr val="dk1"/>
            </a:lnRef>
            <a:fillRef idx="0">
              <a:schemeClr val="dk1"/>
            </a:fillRef>
            <a:effectRef idx="1">
              <a:schemeClr val="dk1"/>
            </a:effectRef>
            <a:fontRef idx="minor">
              <a:schemeClr val="tx1"/>
            </a:fontRef>
          </p:style>
        </p:cxnSp>
        <p:pic>
          <p:nvPicPr>
            <p:cNvPr id="28" name="Graphic 27">
              <a:extLst>
                <a:ext uri="{FF2B5EF4-FFF2-40B4-BE49-F238E27FC236}">
                  <a16:creationId xmlns:a16="http://schemas.microsoft.com/office/drawing/2014/main" id="{41DF2AFC-6784-4D1C-8233-C76F8BD22F0B}"/>
                </a:ext>
              </a:extLst>
            </p:cNvPr>
            <p:cNvPicPr>
              <a:picLocks noChangeAspect="1"/>
            </p:cNvPicPr>
            <p:nvPr/>
          </p:nvPicPr>
          <p:blipFill>
            <a:blip r:embed="rId5">
              <a:extLst>
                <a:ext uri="{96DAC541-7B7A-43D3-8B79-37D633B846F1}">
                  <asvg:svgBlip xmlns:asvg="http://schemas.microsoft.com/office/drawing/2016/SVG/main" r:embed="rId6"/>
                </a:ext>
              </a:extLst>
            </a:blip>
            <a:srcRect t="5208" b="1"/>
            <a:stretch>
              <a:fillRect/>
            </a:stretch>
          </p:blipFill>
          <p:spPr>
            <a:xfrm>
              <a:off x="16640524" y="25818375"/>
              <a:ext cx="2501492" cy="1693718"/>
            </a:xfrm>
            <a:prstGeom prst="rect">
              <a:avLst/>
            </a:prstGeom>
          </p:spPr>
        </p:pic>
        <p:cxnSp>
          <p:nvCxnSpPr>
            <p:cNvPr id="30" name="Straight Connector 29">
              <a:extLst>
                <a:ext uri="{FF2B5EF4-FFF2-40B4-BE49-F238E27FC236}">
                  <a16:creationId xmlns:a16="http://schemas.microsoft.com/office/drawing/2014/main" id="{F30015EC-4023-DBA9-92BC-7EF86EFDF4D6}"/>
                </a:ext>
              </a:extLst>
            </p:cNvPr>
            <p:cNvCxnSpPr>
              <a:cxnSpLocks/>
            </p:cNvCxnSpPr>
            <p:nvPr/>
          </p:nvCxnSpPr>
          <p:spPr>
            <a:xfrm>
              <a:off x="14409837" y="25904899"/>
              <a:ext cx="2175463" cy="611051"/>
            </a:xfrm>
            <a:prstGeom prst="line">
              <a:avLst/>
            </a:prstGeom>
            <a:ln w="25400">
              <a:tailEnd type="triangle"/>
            </a:ln>
          </p:spPr>
          <p:style>
            <a:lnRef idx="2">
              <a:schemeClr val="dk1"/>
            </a:lnRef>
            <a:fillRef idx="0">
              <a:schemeClr val="dk1"/>
            </a:fillRef>
            <a:effectRef idx="1">
              <a:schemeClr val="dk1"/>
            </a:effectRef>
            <a:fontRef idx="minor">
              <a:schemeClr val="tx1"/>
            </a:fontRef>
          </p:style>
        </p:cxnSp>
      </p:grpSp>
      <p:sp>
        <p:nvSpPr>
          <p:cNvPr id="4" name="Rectangle 3">
            <a:extLst>
              <a:ext uri="{FF2B5EF4-FFF2-40B4-BE49-F238E27FC236}">
                <a16:creationId xmlns:a16="http://schemas.microsoft.com/office/drawing/2014/main" id="{204185AC-9F19-D1B5-3E2C-C165D877F433}"/>
              </a:ext>
            </a:extLst>
          </p:cNvPr>
          <p:cNvSpPr/>
          <p:nvPr/>
        </p:nvSpPr>
        <p:spPr>
          <a:xfrm>
            <a:off x="0" y="2103690"/>
            <a:ext cx="21945600" cy="179244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E03CE19A-D280-F67F-3E02-115A87F9AEB3}"/>
              </a:ext>
            </a:extLst>
          </p:cNvPr>
          <p:cNvSpPr txBox="1"/>
          <p:nvPr/>
        </p:nvSpPr>
        <p:spPr>
          <a:xfrm>
            <a:off x="764787" y="2565194"/>
            <a:ext cx="20416026" cy="646331"/>
          </a:xfrm>
          <a:prstGeom prst="rect">
            <a:avLst/>
          </a:prstGeom>
          <a:noFill/>
        </p:spPr>
        <p:txBody>
          <a:bodyPr wrap="square" rtlCol="0">
            <a:spAutoFit/>
          </a:bodyPr>
          <a:lstStyle/>
          <a:p>
            <a:pPr algn="ctr"/>
            <a:r>
              <a:rPr lang="en-US" sz="3600" b="1" dirty="0">
                <a:solidFill>
                  <a:schemeClr val="bg1"/>
                </a:solidFill>
                <a:latin typeface="Calibri" panose="020F0502020204030204" pitchFamily="34" charset="0"/>
                <a:cs typeface="Calibri" panose="020F0502020204030204" pitchFamily="34" charset="0"/>
              </a:rPr>
              <a:t>Electric-Field Sensing and Laser Stabilization with Rydberg Atoms Excited through the 7P</a:t>
            </a:r>
            <a:r>
              <a:rPr lang="en-US" sz="3600" b="1" baseline="-25000" dirty="0">
                <a:solidFill>
                  <a:schemeClr val="bg1"/>
                </a:solidFill>
                <a:latin typeface="Calibri" panose="020F0502020204030204" pitchFamily="34" charset="0"/>
                <a:cs typeface="Calibri" panose="020F0502020204030204" pitchFamily="34" charset="0"/>
              </a:rPr>
              <a:t>1/2</a:t>
            </a:r>
            <a:r>
              <a:rPr lang="en-US" sz="3600" b="1" dirty="0">
                <a:solidFill>
                  <a:schemeClr val="bg1"/>
                </a:solidFill>
                <a:latin typeface="Calibri" panose="020F0502020204030204" pitchFamily="34" charset="0"/>
                <a:cs typeface="Calibri" panose="020F0502020204030204" pitchFamily="34" charset="0"/>
              </a:rPr>
              <a:t> State</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97862" y="3175973"/>
            <a:ext cx="19376571" cy="523220"/>
          </a:xfrm>
          <a:prstGeom prst="rect">
            <a:avLst/>
          </a:prstGeom>
          <a:noFill/>
        </p:spPr>
        <p:txBody>
          <a:bodyPr wrap="square" rtlCol="0">
            <a:spAutoFit/>
          </a:bodyPr>
          <a:lstStyle/>
          <a:p>
            <a:pPr algn="ctr"/>
            <a:r>
              <a:rPr lang="en-US" sz="2800" b="1" dirty="0">
                <a:solidFill>
                  <a:schemeClr val="bg1"/>
                </a:solidFill>
                <a:latin typeface="Calibri" panose="020F0502020204030204" pitchFamily="34" charset="0"/>
                <a:cs typeface="Calibri" panose="020F0502020204030204" pitchFamily="34" charset="0"/>
              </a:rPr>
              <a:t>Author: Devin Willey (334G, JPL Postdoctoral Fellow), </a:t>
            </a:r>
            <a:r>
              <a:rPr lang="en-US" sz="2800" b="1" dirty="0" err="1">
                <a:solidFill>
                  <a:schemeClr val="bg1"/>
                </a:solidFill>
                <a:latin typeface="Calibri" panose="020F0502020204030204" pitchFamily="34" charset="0"/>
                <a:cs typeface="Calibri" panose="020F0502020204030204" pitchFamily="34" charset="0"/>
              </a:rPr>
              <a:t>Darmindra</a:t>
            </a:r>
            <a:r>
              <a:rPr lang="en-US" sz="2800" b="1" dirty="0">
                <a:solidFill>
                  <a:schemeClr val="bg1"/>
                </a:solidFill>
                <a:latin typeface="Calibri" panose="020F0502020204030204" pitchFamily="34" charset="0"/>
                <a:cs typeface="Calibri" panose="020F0502020204030204" pitchFamily="34" charset="0"/>
              </a:rPr>
              <a:t> Arumugam (334G, Technologist)</a:t>
            </a:r>
          </a:p>
        </p:txBody>
      </p:sp>
      <p:grpSp>
        <p:nvGrpSpPr>
          <p:cNvPr id="3" name="Group 2">
            <a:extLst>
              <a:ext uri="{FF2B5EF4-FFF2-40B4-BE49-F238E27FC236}">
                <a16:creationId xmlns:a16="http://schemas.microsoft.com/office/drawing/2014/main" id="{B201E15E-0A00-3AA1-BDC7-A03139FFCD2B}"/>
              </a:ext>
            </a:extLst>
          </p:cNvPr>
          <p:cNvGrpSpPr/>
          <p:nvPr/>
        </p:nvGrpSpPr>
        <p:grpSpPr>
          <a:xfrm>
            <a:off x="0" y="0"/>
            <a:ext cx="21945600" cy="2018594"/>
            <a:chOff x="0" y="0"/>
            <a:chExt cx="21945600" cy="2018594"/>
          </a:xfrm>
        </p:grpSpPr>
        <p:sp>
          <p:nvSpPr>
            <p:cNvPr id="5" name="Rectangle 4">
              <a:extLst>
                <a:ext uri="{FF2B5EF4-FFF2-40B4-BE49-F238E27FC236}">
                  <a16:creationId xmlns:a16="http://schemas.microsoft.com/office/drawing/2014/main" id="{A0F91F86-830D-56DC-415B-802180336266}"/>
                </a:ext>
              </a:extLst>
            </p:cNvPr>
            <p:cNvSpPr/>
            <p:nvPr/>
          </p:nvSpPr>
          <p:spPr>
            <a:xfrm>
              <a:off x="0" y="0"/>
              <a:ext cx="21945600" cy="20185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6" name="TextBox 5">
              <a:extLst>
                <a:ext uri="{FF2B5EF4-FFF2-40B4-BE49-F238E27FC236}">
                  <a16:creationId xmlns:a16="http://schemas.microsoft.com/office/drawing/2014/main" id="{DF3C2645-EB1F-AFC2-1610-E29315DA05B5}"/>
                </a:ext>
              </a:extLst>
            </p:cNvPr>
            <p:cNvSpPr txBox="1"/>
            <p:nvPr/>
          </p:nvSpPr>
          <p:spPr>
            <a:xfrm>
              <a:off x="1173616" y="836401"/>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pic>
          <p:nvPicPr>
            <p:cNvPr id="11" name="Picture 10">
              <a:extLst>
                <a:ext uri="{FF2B5EF4-FFF2-40B4-BE49-F238E27FC236}">
                  <a16:creationId xmlns:a16="http://schemas.microsoft.com/office/drawing/2014/main" id="{2F00CF16-5827-9E20-D8F2-BAEEF7AD9B4A}"/>
                </a:ext>
              </a:extLst>
            </p:cNvPr>
            <p:cNvPicPr>
              <a:picLocks noChangeAspect="1"/>
            </p:cNvPicPr>
            <p:nvPr/>
          </p:nvPicPr>
          <p:blipFill>
            <a:blip r:embed="rId7"/>
            <a:stretch>
              <a:fillRect/>
            </a:stretch>
          </p:blipFill>
          <p:spPr>
            <a:xfrm>
              <a:off x="18999760" y="185325"/>
              <a:ext cx="1697902" cy="1697902"/>
            </a:xfrm>
            <a:prstGeom prst="rect">
              <a:avLst/>
            </a:prstGeom>
          </p:spPr>
        </p:pic>
      </p:grpSp>
      <p:sp>
        <p:nvSpPr>
          <p:cNvPr id="9" name="TextBox 8">
            <a:extLst>
              <a:ext uri="{FF2B5EF4-FFF2-40B4-BE49-F238E27FC236}">
                <a16:creationId xmlns:a16="http://schemas.microsoft.com/office/drawing/2014/main" id="{9F7C05A0-162E-FFF5-9DF7-540257C25131}"/>
              </a:ext>
            </a:extLst>
          </p:cNvPr>
          <p:cNvSpPr txBox="1"/>
          <p:nvPr/>
        </p:nvSpPr>
        <p:spPr>
          <a:xfrm>
            <a:off x="801361" y="2163498"/>
            <a:ext cx="20416026" cy="523220"/>
          </a:xfrm>
          <a:prstGeom prst="rect">
            <a:avLst/>
          </a:prstGeom>
          <a:solidFill>
            <a:srgbClr val="92D050"/>
          </a:solidFill>
        </p:spPr>
        <p:txBody>
          <a:bodyPr wrap="square" rtlCol="0">
            <a:spAutoFit/>
          </a:bodyPr>
          <a:lstStyle/>
          <a:p>
            <a:pPr algn="ctr"/>
            <a:r>
              <a:rPr lang="en-US" sz="2800" dirty="0">
                <a:solidFill>
                  <a:schemeClr val="bg1"/>
                </a:solidFill>
                <a:latin typeface="Calibri" panose="020F0502020204030204" pitchFamily="34" charset="0"/>
                <a:cs typeface="Calibri" panose="020F0502020204030204" pitchFamily="34" charset="0"/>
              </a:rPr>
              <a:t>Postdoc Research</a:t>
            </a:r>
          </a:p>
        </p:txBody>
      </p:sp>
      <p:sp>
        <p:nvSpPr>
          <p:cNvPr id="19" name="TextBox 18">
            <a:extLst>
              <a:ext uri="{FF2B5EF4-FFF2-40B4-BE49-F238E27FC236}">
                <a16:creationId xmlns:a16="http://schemas.microsoft.com/office/drawing/2014/main" id="{0C5D4582-19F0-8FBF-4DA5-C82F5D9562F8}"/>
              </a:ext>
            </a:extLst>
          </p:cNvPr>
          <p:cNvSpPr txBox="1"/>
          <p:nvPr/>
        </p:nvSpPr>
        <p:spPr>
          <a:xfrm>
            <a:off x="17610259" y="30812243"/>
            <a:ext cx="5444350" cy="1938992"/>
          </a:xfrm>
          <a:prstGeom prst="rect">
            <a:avLst/>
          </a:prstGeom>
          <a:noFill/>
        </p:spPr>
        <p:txBody>
          <a:bodyPr wrap="square" rtlCol="0">
            <a:spAutoFit/>
          </a:bodyPr>
          <a:lstStyle/>
          <a:p>
            <a:r>
              <a:rPr lang="en-US" sz="2000" b="1" dirty="0">
                <a:latin typeface="Helvetica" pitchFamily="2" charset="0"/>
                <a:cs typeface="Arial" panose="020B0604020202020204" pitchFamily="34" charset="0"/>
              </a:rPr>
              <a:t>National Aeronautics and Space Administration</a:t>
            </a:r>
          </a:p>
          <a:p>
            <a:r>
              <a:rPr lang="en-US" sz="2000" b="1" dirty="0">
                <a:latin typeface="Helvetica" pitchFamily="2" charset="0"/>
                <a:cs typeface="Arial" panose="020B0604020202020204" pitchFamily="34" charset="0"/>
              </a:rPr>
              <a:t>Jet Propulsion Laboratory</a:t>
            </a:r>
          </a:p>
          <a:p>
            <a:r>
              <a:rPr lang="en-US" sz="2000" dirty="0">
                <a:latin typeface="Helvetica" pitchFamily="2" charset="0"/>
                <a:cs typeface="Arial" panose="020B0604020202020204" pitchFamily="34" charset="0"/>
              </a:rPr>
              <a:t>California Institute of Technology</a:t>
            </a:r>
          </a:p>
          <a:p>
            <a:r>
              <a:rPr lang="en-US" sz="2000" dirty="0">
                <a:latin typeface="Helvetica" pitchFamily="2" charset="0"/>
                <a:cs typeface="Arial" panose="020B0604020202020204" pitchFamily="34" charset="0"/>
              </a:rPr>
              <a:t>Pasadena, California</a:t>
            </a:r>
          </a:p>
          <a:p>
            <a:r>
              <a:rPr lang="en-US" sz="2000" b="1" dirty="0" err="1">
                <a:latin typeface="Helvetica" pitchFamily="2" charset="0"/>
                <a:cs typeface="Arial" panose="020B0604020202020204" pitchFamily="34" charset="0"/>
              </a:rPr>
              <a:t>www.nasa.gov</a:t>
            </a:r>
            <a:endParaRPr lang="en-US" sz="2000" b="1" dirty="0">
              <a:latin typeface="Helvetica" pitchFamily="2" charset="0"/>
              <a:cs typeface="Arial" panose="020B0604020202020204" pitchFamily="34" charset="0"/>
            </a:endParaRPr>
          </a:p>
        </p:txBody>
      </p:sp>
      <p:sp>
        <p:nvSpPr>
          <p:cNvPr id="20" name="TextBox 19">
            <a:extLst>
              <a:ext uri="{FF2B5EF4-FFF2-40B4-BE49-F238E27FC236}">
                <a16:creationId xmlns:a16="http://schemas.microsoft.com/office/drawing/2014/main" id="{DDCEF572-2829-0469-6F59-0BC67CCE459B}"/>
              </a:ext>
            </a:extLst>
          </p:cNvPr>
          <p:cNvSpPr txBox="1"/>
          <p:nvPr/>
        </p:nvSpPr>
        <p:spPr>
          <a:xfrm>
            <a:off x="17610259" y="29784744"/>
            <a:ext cx="5976257" cy="1015663"/>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r>
              <a:rPr lang="en-US" sz="2000" dirty="0">
                <a:latin typeface="Arial" panose="020B0604020202020204" pitchFamily="34" charset="0"/>
                <a:cs typeface="Arial" panose="020B0604020202020204" pitchFamily="34" charset="0"/>
              </a:rPr>
              <a:t>Poster Number: Postdoc-T-016</a:t>
            </a:r>
          </a:p>
          <a:p>
            <a:r>
              <a:rPr lang="en-US" sz="2000" dirty="0">
                <a:latin typeface="Helvetica" pitchFamily="2" charset="0"/>
                <a:cs typeface="Arial" panose="020B0604020202020204" pitchFamily="34" charset="0"/>
              </a:rPr>
              <a:t>Copyright 2024. All rights reserved.</a:t>
            </a:r>
          </a:p>
        </p:txBody>
      </p:sp>
      <p:sp>
        <p:nvSpPr>
          <p:cNvPr id="22" name="Rectangle 21">
            <a:extLst>
              <a:ext uri="{FF2B5EF4-FFF2-40B4-BE49-F238E27FC236}">
                <a16:creationId xmlns:a16="http://schemas.microsoft.com/office/drawing/2014/main" id="{A0AD165F-4383-9ED5-433A-8CD61BDD6090}"/>
              </a:ext>
            </a:extLst>
          </p:cNvPr>
          <p:cNvSpPr/>
          <p:nvPr/>
        </p:nvSpPr>
        <p:spPr>
          <a:xfrm>
            <a:off x="300850" y="10670542"/>
            <a:ext cx="21298644" cy="1692771"/>
          </a:xfrm>
          <a:prstGeom prst="rect">
            <a:avLst/>
          </a:prstGeom>
        </p:spPr>
        <p:txBody>
          <a:bodyPr wrap="square">
            <a:spAutoFit/>
          </a:bodyPr>
          <a:lstStyle/>
          <a:p>
            <a:r>
              <a:rPr lang="en-US" sz="2800" b="1" dirty="0"/>
              <a:t>Objectives</a:t>
            </a:r>
            <a:r>
              <a:rPr lang="en-US" sz="3200" b="1" dirty="0"/>
              <a:t> </a:t>
            </a:r>
            <a:endParaRPr lang="en-US" sz="3200" dirty="0">
              <a:solidFill>
                <a:srgbClr val="FF0000"/>
              </a:solidFill>
            </a:endParaRPr>
          </a:p>
          <a:p>
            <a:r>
              <a:rPr lang="en-US" sz="2400" dirty="0"/>
              <a:t>These transitions were chosen to explore alternatives to the 510 nm wavelength: given optical power and laser linewidth requirements for Rydberg sensing applications, 510 nm laser architectures often employ second harmonic generation (SHG) through an optical cavity (Fig. 2), which leaves the system susceptible to mechanical vibrations. By using longer wavelengths in the telecom range, the laser architecture could be made simpler and more robust to vibration.</a:t>
            </a:r>
          </a:p>
        </p:txBody>
      </p:sp>
      <mc:AlternateContent xmlns:mc="http://schemas.openxmlformats.org/markup-compatibility/2006">
        <mc:Choice xmlns:a14="http://schemas.microsoft.com/office/drawing/2010/main" Requires="a14">
          <p:sp>
            <p:nvSpPr>
              <p:cNvPr id="23" name="Rectangle 22">
                <a:extLst>
                  <a:ext uri="{FF2B5EF4-FFF2-40B4-BE49-F238E27FC236}">
                    <a16:creationId xmlns:a16="http://schemas.microsoft.com/office/drawing/2014/main" id="{AA3CC122-F231-606A-D2B7-8AACDD3887AD}"/>
                  </a:ext>
                </a:extLst>
              </p:cNvPr>
              <p:cNvSpPr/>
              <p:nvPr/>
            </p:nvSpPr>
            <p:spPr>
              <a:xfrm>
                <a:off x="263651" y="4012976"/>
                <a:ext cx="13213810" cy="2739211"/>
              </a:xfrm>
              <a:prstGeom prst="rect">
                <a:avLst/>
              </a:prstGeom>
            </p:spPr>
            <p:txBody>
              <a:bodyPr wrap="square">
                <a:spAutoFit/>
              </a:bodyPr>
              <a:lstStyle/>
              <a:p>
                <a:r>
                  <a:rPr lang="en-US" sz="2800" b="1" dirty="0">
                    <a:latin typeface="Calibri" panose="020F0502020204030204" pitchFamily="34" charset="0"/>
                    <a:cs typeface="Calibri" panose="020F0502020204030204" pitchFamily="34" charset="0"/>
                  </a:rPr>
                  <a:t>Background </a:t>
                </a:r>
                <a:endParaRPr lang="en-US" sz="2800" dirty="0">
                  <a:solidFill>
                    <a:srgbClr val="FF0000"/>
                  </a:solidFill>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Rydberg atoms are a promising avenue for electric field sensing and are typically excited using 1) a probe laser to drive the transition from the ground state, and 2) a coupling laser to drive the transition from the first excited state to the Rydberg state. In Cesium, this typically corresponds to a probe and coupling laser wavelengths of 852 nm and 510 nm to </a:t>
                </a:r>
                <a:r>
                  <a:rPr lang="en-US" sz="2400" dirty="0">
                    <a:solidFill>
                      <a:schemeClr val="tx1"/>
                    </a:solidFill>
                    <a:latin typeface="Calibri" panose="020F0502020204030204" pitchFamily="34" charset="0"/>
                    <a:cs typeface="Calibri" panose="020F0502020204030204" pitchFamily="34" charset="0"/>
                  </a:rPr>
                  <a:t>drive 6S</a:t>
                </a:r>
                <a:r>
                  <a:rPr lang="en-US" sz="2400" baseline="-25000" dirty="0">
                    <a:solidFill>
                      <a:schemeClr val="tx1"/>
                    </a:solidFill>
                    <a:latin typeface="Calibri" panose="020F0502020204030204" pitchFamily="34" charset="0"/>
                    <a:cs typeface="Calibri" panose="020F0502020204030204" pitchFamily="34" charset="0"/>
                  </a:rPr>
                  <a:t>1/2</a:t>
                </a:r>
                <a:r>
                  <a:rPr lang="en-US" sz="2400" dirty="0">
                    <a:solidFill>
                      <a:schemeClr val="tx1"/>
                    </a:solidFill>
                    <a:latin typeface="Calibri" panose="020F0502020204030204" pitchFamily="34" charset="0"/>
                    <a:cs typeface="Calibri" panose="020F0502020204030204" pitchFamily="34" charset="0"/>
                  </a:rPr>
                  <a:t> </a:t>
                </a:r>
                <a14:m>
                  <m:oMath xmlns:m="http://schemas.openxmlformats.org/officeDocument/2006/math">
                    <m:r>
                      <a:rPr lang="en-US" sz="2400" b="0" i="1" smtClean="0">
                        <a:solidFill>
                          <a:schemeClr val="tx1"/>
                        </a:solidFill>
                        <a:latin typeface="Cambria Math" panose="02040503050406030204" pitchFamily="18" charset="0"/>
                        <a:ea typeface="Cambria Math" panose="02040503050406030204" pitchFamily="18" charset="0"/>
                      </a:rPr>
                      <m:t>→</m:t>
                    </m:r>
                  </m:oMath>
                </a14:m>
                <a:r>
                  <a:rPr lang="en-US" sz="2400" dirty="0">
                    <a:solidFill>
                      <a:schemeClr val="tx1"/>
                    </a:solidFill>
                    <a:latin typeface="Calibri" panose="020F0502020204030204" pitchFamily="34" charset="0"/>
                    <a:cs typeface="Calibri" panose="020F0502020204030204" pitchFamily="34" charset="0"/>
                  </a:rPr>
                  <a:t> 6</a:t>
                </a:r>
                <a:r>
                  <a:rPr lang="en-US" sz="2400" baseline="-25000" dirty="0">
                    <a:solidFill>
                      <a:schemeClr val="tx1"/>
                    </a:solidFill>
                    <a:latin typeface="Calibri" panose="020F0502020204030204" pitchFamily="34" charset="0"/>
                    <a:cs typeface="Calibri" panose="020F0502020204030204" pitchFamily="34" charset="0"/>
                  </a:rPr>
                  <a:t>P3/2</a:t>
                </a:r>
                <a:r>
                  <a:rPr lang="en-US" sz="2400" dirty="0">
                    <a:solidFill>
                      <a:schemeClr val="tx1"/>
                    </a:solidFill>
                    <a:latin typeface="Calibri" panose="020F0502020204030204" pitchFamily="34" charset="0"/>
                    <a:cs typeface="Calibri" panose="020F0502020204030204" pitchFamily="34" charset="0"/>
                  </a:rPr>
                  <a:t> </a:t>
                </a:r>
                <a14:m>
                  <m:oMath xmlns:m="http://schemas.openxmlformats.org/officeDocument/2006/math">
                    <m:r>
                      <a:rPr lang="en-US" sz="2400" i="1">
                        <a:solidFill>
                          <a:schemeClr val="tx1"/>
                        </a:solidFill>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𝑛</m:t>
                    </m:r>
                  </m:oMath>
                </a14:m>
                <a:r>
                  <a:rPr lang="en-US" sz="2400" dirty="0">
                    <a:solidFill>
                      <a:schemeClr val="tx1"/>
                    </a:solidFill>
                    <a:latin typeface="Calibri" panose="020F0502020204030204" pitchFamily="34" charset="0"/>
                    <a:cs typeface="Calibri" panose="020F0502020204030204" pitchFamily="34" charset="0"/>
                  </a:rPr>
                  <a:t>D</a:t>
                </a:r>
                <a:r>
                  <a:rPr lang="en-US" sz="2400" baseline="-25000" dirty="0">
                    <a:solidFill>
                      <a:schemeClr val="tx1"/>
                    </a:solidFill>
                    <a:latin typeface="Calibri" panose="020F0502020204030204" pitchFamily="34" charset="0"/>
                    <a:cs typeface="Calibri" panose="020F0502020204030204" pitchFamily="34" charset="0"/>
                  </a:rPr>
                  <a:t>5/2</a:t>
                </a:r>
                <a:r>
                  <a:rPr lang="en-US" sz="2400" dirty="0">
                    <a:solidFill>
                      <a:schemeClr val="tx1"/>
                    </a:solidFill>
                    <a:latin typeface="Calibri" panose="020F0502020204030204" pitchFamily="34" charset="0"/>
                    <a:cs typeface="Calibri" panose="020F0502020204030204" pitchFamily="34" charset="0"/>
                  </a:rPr>
                  <a:t> , resp., where </a:t>
                </a:r>
                <a14:m>
                  <m:oMath xmlns:m="http://schemas.openxmlformats.org/officeDocument/2006/math">
                    <m:r>
                      <a:rPr lang="en-US" sz="2400" b="0" i="1" smtClean="0">
                        <a:solidFill>
                          <a:schemeClr val="tx1"/>
                        </a:solidFill>
                        <a:latin typeface="Cambria Math" panose="02040503050406030204" pitchFamily="18" charset="0"/>
                      </a:rPr>
                      <m:t>𝑛</m:t>
                    </m:r>
                    <m:r>
                      <a:rPr lang="en-US" sz="2400" b="0" i="1" smtClean="0">
                        <a:solidFill>
                          <a:schemeClr val="tx1"/>
                        </a:solidFill>
                        <a:latin typeface="Cambria Math" panose="02040503050406030204" pitchFamily="18" charset="0"/>
                      </a:rPr>
                      <m:t>&gt;10</m:t>
                    </m:r>
                  </m:oMath>
                </a14:m>
                <a:r>
                  <a:rPr lang="en-US" sz="2400" dirty="0">
                    <a:latin typeface="Calibri" panose="020F0502020204030204" pitchFamily="34" charset="0"/>
                    <a:cs typeface="Calibri" panose="020F0502020204030204" pitchFamily="34" charset="0"/>
                  </a:rPr>
                  <a:t>. Here, we excite Rydberg atoms using </a:t>
                </a:r>
                <a14:m>
                  <m:oMath xmlns:m="http://schemas.openxmlformats.org/officeDocument/2006/math">
                    <m:r>
                      <m:rPr>
                        <m:nor/>
                      </m:rPr>
                      <a:rPr lang="en-US" sz="2400" dirty="0">
                        <a:latin typeface="Calibri" panose="020F0502020204030204" pitchFamily="34" charset="0"/>
                        <a:cs typeface="Calibri" panose="020F0502020204030204" pitchFamily="34" charset="0"/>
                      </a:rPr>
                      <m:t>6</m:t>
                    </m:r>
                    <m:r>
                      <m:rPr>
                        <m:nor/>
                      </m:rPr>
                      <a:rPr lang="en-US" sz="2400" dirty="0">
                        <a:latin typeface="Calibri" panose="020F0502020204030204" pitchFamily="34" charset="0"/>
                        <a:cs typeface="Calibri" panose="020F0502020204030204" pitchFamily="34" charset="0"/>
                      </a:rPr>
                      <m:t>S</m:t>
                    </m:r>
                    <m:r>
                      <m:rPr>
                        <m:nor/>
                      </m:rPr>
                      <a:rPr lang="en-US" sz="2400" baseline="-25000" dirty="0">
                        <a:latin typeface="Calibri" panose="020F0502020204030204" pitchFamily="34" charset="0"/>
                        <a:cs typeface="Calibri" panose="020F0502020204030204" pitchFamily="34" charset="0"/>
                      </a:rPr>
                      <m:t>1/</m:t>
                    </m:r>
                    <m:r>
                      <m:rPr>
                        <m:nor/>
                      </m:rPr>
                      <a:rPr lang="en-US" sz="2400" b="0" i="0" baseline="-25000" dirty="0" smtClean="0">
                        <a:latin typeface="Calibri" panose="020F0502020204030204" pitchFamily="34" charset="0"/>
                        <a:cs typeface="Calibri" panose="020F0502020204030204" pitchFamily="34" charset="0"/>
                      </a:rPr>
                      <m:t>2</m:t>
                    </m:r>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7</m:t>
                    </m:r>
                    <m:r>
                      <m:rPr>
                        <m:nor/>
                      </m:rPr>
                      <a:rPr lang="en-US" sz="2400" b="0" i="0" dirty="0" smtClean="0">
                        <a:latin typeface="Calibri" panose="020F0502020204030204" pitchFamily="34" charset="0"/>
                        <a:cs typeface="Calibri" panose="020F0502020204030204" pitchFamily="34" charset="0"/>
                      </a:rPr>
                      <m:t>P</m:t>
                    </m:r>
                    <m:r>
                      <m:rPr>
                        <m:nor/>
                      </m:rPr>
                      <a:rPr lang="en-US" sz="2400" baseline="-25000" dirty="0">
                        <a:latin typeface="Calibri" panose="020F0502020204030204" pitchFamily="34" charset="0"/>
                        <a:cs typeface="Calibri" panose="020F0502020204030204" pitchFamily="34" charset="0"/>
                      </a:rPr>
                      <m:t>1/</m:t>
                    </m:r>
                    <m:r>
                      <m:rPr>
                        <m:nor/>
                      </m:rPr>
                      <a:rPr lang="en-US" sz="2400" b="0" i="0" baseline="-25000" dirty="0" smtClean="0">
                        <a:latin typeface="Calibri" panose="020F0502020204030204" pitchFamily="34" charset="0"/>
                        <a:cs typeface="Calibri" panose="020F0502020204030204" pitchFamily="34" charset="0"/>
                      </a:rPr>
                      <m:t>2</m:t>
                    </m:r>
                    <m:r>
                      <m:rPr>
                        <m:nor/>
                      </m:rPr>
                      <a:rPr lang="en-US" sz="2400" b="0" i="0" dirty="0" smtClean="0">
                        <a:latin typeface="Calibri" panose="020F0502020204030204" pitchFamily="34" charset="0"/>
                        <a:cs typeface="Calibri" panose="020F0502020204030204" pitchFamily="34" charset="0"/>
                      </a:rPr>
                      <m:t> </m:t>
                    </m:r>
                    <m:r>
                      <m:rPr>
                        <m:nor/>
                      </m:rPr>
                      <a:rPr lang="en-US" sz="2400" b="0" i="0" dirty="0" smtClean="0">
                        <a:latin typeface="Calibri" panose="020F0502020204030204" pitchFamily="34" charset="0"/>
                        <a:cs typeface="Calibri" panose="020F0502020204030204" pitchFamily="34" charset="0"/>
                      </a:rPr>
                      <m:t>and</m:t>
                    </m:r>
                    <m:r>
                      <m:rPr>
                        <m:nor/>
                      </m:rPr>
                      <a:rPr lang="en-US" sz="2400" b="0" i="0" dirty="0" smtClean="0">
                        <a:latin typeface="Calibri" panose="020F0502020204030204" pitchFamily="34" charset="0"/>
                        <a:cs typeface="Calibri" panose="020F0502020204030204" pitchFamily="34" charset="0"/>
                      </a:rPr>
                      <m:t> </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𝑛</m:t>
                    </m:r>
                    <m:r>
                      <m:rPr>
                        <m:nor/>
                      </m:rPr>
                      <a:rPr lang="en-US" sz="2400" dirty="0">
                        <a:latin typeface="Calibri" panose="020F0502020204030204" pitchFamily="34" charset="0"/>
                        <a:cs typeface="Calibri" panose="020F0502020204030204" pitchFamily="34" charset="0"/>
                      </a:rPr>
                      <m:t>D</m:t>
                    </m:r>
                    <m:r>
                      <m:rPr>
                        <m:nor/>
                      </m:rPr>
                      <a:rPr lang="en-US" sz="2400" b="0" i="0" baseline="-25000" dirty="0" smtClean="0">
                        <a:latin typeface="Calibri" panose="020F0502020204030204" pitchFamily="34" charset="0"/>
                        <a:cs typeface="Calibri" panose="020F0502020204030204" pitchFamily="34" charset="0"/>
                      </a:rPr>
                      <m:t>3/</m:t>
                    </m:r>
                    <m:r>
                      <m:rPr>
                        <m:nor/>
                      </m:rPr>
                      <a:rPr lang="en-US" sz="2400" baseline="-25000" dirty="0">
                        <a:latin typeface="Calibri" panose="020F0502020204030204" pitchFamily="34" charset="0"/>
                        <a:cs typeface="Calibri" panose="020F0502020204030204" pitchFamily="34" charset="0"/>
                      </a:rPr>
                      <m:t>2</m:t>
                    </m:r>
                  </m:oMath>
                </a14:m>
                <a:r>
                  <a:rPr lang="en-US" sz="2400" dirty="0">
                    <a:latin typeface="Calibri" panose="020F0502020204030204" pitchFamily="34" charset="0"/>
                    <a:cs typeface="Calibri" panose="020F0502020204030204" pitchFamily="34" charset="0"/>
                  </a:rPr>
                  <a:t>, transitions at 459 nm and 1030 - 1070 nm (Fig. 1a), and present results for laser stabilization and microwave to mm-wave sensing.</a:t>
                </a:r>
                <a:endParaRPr lang="en-US" sz="2400" dirty="0">
                  <a:solidFill>
                    <a:srgbClr val="0070C0"/>
                  </a:solidFill>
                  <a:latin typeface="Calibri" panose="020F0502020204030204" pitchFamily="34" charset="0"/>
                  <a:cs typeface="Calibri" panose="020F0502020204030204" pitchFamily="34" charset="0"/>
                </a:endParaRPr>
              </a:p>
            </p:txBody>
          </p:sp>
        </mc:Choice>
        <mc:Fallback>
          <p:sp>
            <p:nvSpPr>
              <p:cNvPr id="23" name="Rectangle 22">
                <a:extLst>
                  <a:ext uri="{FF2B5EF4-FFF2-40B4-BE49-F238E27FC236}">
                    <a16:creationId xmlns:a16="http://schemas.microsoft.com/office/drawing/2014/main" id="{AA3CC122-F231-606A-D2B7-8AACDD3887AD}"/>
                  </a:ext>
                </a:extLst>
              </p:cNvPr>
              <p:cNvSpPr>
                <a:spLocks noRot="1" noChangeAspect="1" noMove="1" noResize="1" noEditPoints="1" noAdjustHandles="1" noChangeArrowheads="1" noChangeShapeType="1" noTextEdit="1"/>
              </p:cNvSpPr>
              <p:nvPr/>
            </p:nvSpPr>
            <p:spPr>
              <a:xfrm>
                <a:off x="263651" y="4012976"/>
                <a:ext cx="13213810" cy="2739211"/>
              </a:xfrm>
              <a:prstGeom prst="rect">
                <a:avLst/>
              </a:prstGeom>
              <a:blipFill>
                <a:blip r:embed="rId8"/>
                <a:stretch>
                  <a:fillRect l="-960" t="-1843" r="-768" b="-4147"/>
                </a:stretch>
              </a:blipFill>
            </p:spPr>
            <p:txBody>
              <a:bodyPr/>
              <a:lstStyle/>
              <a:p>
                <a:r>
                  <a:rPr lang="en-US">
                    <a:noFill/>
                  </a:rPr>
                  <a:t> </a:t>
                </a:r>
              </a:p>
            </p:txBody>
          </p:sp>
        </mc:Fallback>
      </mc:AlternateContent>
      <p:sp>
        <p:nvSpPr>
          <p:cNvPr id="24" name="Rectangle 23">
            <a:extLst>
              <a:ext uri="{FF2B5EF4-FFF2-40B4-BE49-F238E27FC236}">
                <a16:creationId xmlns:a16="http://schemas.microsoft.com/office/drawing/2014/main" id="{8E5EA3A6-500A-209C-E465-2547F7892284}"/>
              </a:ext>
            </a:extLst>
          </p:cNvPr>
          <p:cNvSpPr/>
          <p:nvPr/>
        </p:nvSpPr>
        <p:spPr>
          <a:xfrm>
            <a:off x="10529846" y="12384100"/>
            <a:ext cx="11170861" cy="4216539"/>
          </a:xfrm>
          <a:prstGeom prst="rect">
            <a:avLst/>
          </a:prstGeom>
        </p:spPr>
        <p:txBody>
          <a:bodyPr wrap="square">
            <a:spAutoFit/>
          </a:bodyPr>
          <a:lstStyle/>
          <a:p>
            <a:r>
              <a:rPr lang="en-US" sz="2800" b="1" dirty="0"/>
              <a:t>Approach and Results </a:t>
            </a:r>
            <a:endParaRPr lang="en-US" sz="2800" dirty="0">
              <a:solidFill>
                <a:srgbClr val="FF0000"/>
              </a:solidFill>
            </a:endParaRPr>
          </a:p>
          <a:p>
            <a:r>
              <a:rPr lang="en-US" sz="2400" dirty="0"/>
              <a:t>The coupling laser dipole moments for the coupling transition scale favorably, in contrast  to those of the probe transition (Fig. 1b), therefore requiring the cell to be heated to 80° C to increase the atomic density. The probe laser was locked to the F = 4 to F = 3 hyperfine transition using a saturated absorption spectroscopy (SAS) configuration, while the coupling laser was scanned over electromagnetically induced transparency (EIT). The probe and coupling laser light were modulated using an electro-optic modulator (EOM), thereby generating a zero crossing when demodulated (Fig. 3). The stabilized probe and coupling laser frequencies varied  &lt;1 MHz over &gt;90 s and had Allan deviations of &lt; 200 kHz (Fig. 4). Mm-wave (Fig. 5) and microwave (Fig. 6) sensing results are achieved through </a:t>
            </a:r>
            <a:r>
              <a:rPr lang="en-US" sz="2400" dirty="0" err="1"/>
              <a:t>Autler</a:t>
            </a:r>
            <a:r>
              <a:rPr lang="en-US" sz="2400" dirty="0"/>
              <a:t>-Townes (A-T) splitting of EIT.</a:t>
            </a:r>
          </a:p>
        </p:txBody>
      </p:sp>
      <p:sp>
        <p:nvSpPr>
          <p:cNvPr id="25" name="Rectangle 24">
            <a:extLst>
              <a:ext uri="{FF2B5EF4-FFF2-40B4-BE49-F238E27FC236}">
                <a16:creationId xmlns:a16="http://schemas.microsoft.com/office/drawing/2014/main" id="{F08F02A9-6EF0-7928-A66C-F0279FA445BC}"/>
              </a:ext>
            </a:extLst>
          </p:cNvPr>
          <p:cNvSpPr/>
          <p:nvPr/>
        </p:nvSpPr>
        <p:spPr>
          <a:xfrm>
            <a:off x="10650368" y="21623865"/>
            <a:ext cx="11193067" cy="2000548"/>
          </a:xfrm>
          <a:prstGeom prst="rect">
            <a:avLst/>
          </a:prstGeom>
        </p:spPr>
        <p:txBody>
          <a:bodyPr wrap="square">
            <a:spAutoFit/>
          </a:bodyPr>
          <a:lstStyle/>
          <a:p>
            <a:r>
              <a:rPr lang="en-US" sz="2800" b="1" dirty="0"/>
              <a:t>Significance of Results/Benefits to NASA/JPL </a:t>
            </a:r>
            <a:endParaRPr lang="en-US" sz="2800" dirty="0">
              <a:solidFill>
                <a:srgbClr val="FF0000"/>
              </a:solidFill>
            </a:endParaRPr>
          </a:p>
          <a:p>
            <a:r>
              <a:rPr lang="en-US" sz="2400" dirty="0"/>
              <a:t>Exploring alternative Rydberg excitation schemes helps to identify feasible pathways toward more compact and ruggedized E-field sensing, as well as employ simpler laser architectures that enable rapid coupling laser tuning to take advantage of the broadband response of the atoms to sense frequencies from kHz to THz.</a:t>
            </a:r>
          </a:p>
        </p:txBody>
      </p:sp>
      <p:pic>
        <p:nvPicPr>
          <p:cNvPr id="2" name="Picture 1">
            <a:extLst>
              <a:ext uri="{FF2B5EF4-FFF2-40B4-BE49-F238E27FC236}">
                <a16:creationId xmlns:a16="http://schemas.microsoft.com/office/drawing/2014/main" id="{572CFB2D-3ECB-F4F1-0F82-BBDF714A4E09}"/>
              </a:ext>
            </a:extLst>
          </p:cNvPr>
          <p:cNvPicPr>
            <a:picLocks noChangeAspect="1"/>
          </p:cNvPicPr>
          <p:nvPr/>
        </p:nvPicPr>
        <p:blipFill>
          <a:blip r:embed="rId9"/>
          <a:stretch>
            <a:fillRect/>
          </a:stretch>
        </p:blipFill>
        <p:spPr>
          <a:xfrm>
            <a:off x="346106" y="6885671"/>
            <a:ext cx="12333720" cy="2923057"/>
          </a:xfrm>
          <a:prstGeom prst="rect">
            <a:avLst/>
          </a:prstGeom>
        </p:spPr>
      </p:pic>
      <p:pic>
        <p:nvPicPr>
          <p:cNvPr id="7" name="Picture 6">
            <a:extLst>
              <a:ext uri="{FF2B5EF4-FFF2-40B4-BE49-F238E27FC236}">
                <a16:creationId xmlns:a16="http://schemas.microsoft.com/office/drawing/2014/main" id="{5392C881-1FFA-D6AE-C267-1E3D13A6BA81}"/>
              </a:ext>
            </a:extLst>
          </p:cNvPr>
          <p:cNvPicPr>
            <a:picLocks noChangeAspect="1"/>
          </p:cNvPicPr>
          <p:nvPr/>
        </p:nvPicPr>
        <p:blipFill>
          <a:blip r:embed="rId10"/>
          <a:stretch>
            <a:fillRect/>
          </a:stretch>
        </p:blipFill>
        <p:spPr>
          <a:xfrm>
            <a:off x="13126285" y="4094949"/>
            <a:ext cx="3064238" cy="5963732"/>
          </a:xfrm>
          <a:prstGeom prst="rect">
            <a:avLst/>
          </a:prstGeom>
        </p:spPr>
      </p:pic>
      <p:pic>
        <p:nvPicPr>
          <p:cNvPr id="8" name="Picture 7">
            <a:extLst>
              <a:ext uri="{FF2B5EF4-FFF2-40B4-BE49-F238E27FC236}">
                <a16:creationId xmlns:a16="http://schemas.microsoft.com/office/drawing/2014/main" id="{32CB8083-5A45-657E-3813-7EB7D5982511}"/>
              </a:ext>
            </a:extLst>
          </p:cNvPr>
          <p:cNvPicPr>
            <a:picLocks noChangeAspect="1"/>
          </p:cNvPicPr>
          <p:nvPr/>
        </p:nvPicPr>
        <p:blipFill>
          <a:blip r:embed="rId11"/>
          <a:stretch>
            <a:fillRect/>
          </a:stretch>
        </p:blipFill>
        <p:spPr>
          <a:xfrm>
            <a:off x="16929903" y="7945365"/>
            <a:ext cx="4311546" cy="1936827"/>
          </a:xfrm>
          <a:prstGeom prst="rect">
            <a:avLst/>
          </a:prstGeom>
        </p:spPr>
      </p:pic>
      <p:pic>
        <p:nvPicPr>
          <p:cNvPr id="10" name="Picture 9">
            <a:extLst>
              <a:ext uri="{FF2B5EF4-FFF2-40B4-BE49-F238E27FC236}">
                <a16:creationId xmlns:a16="http://schemas.microsoft.com/office/drawing/2014/main" id="{6474DA2A-55FB-FAE6-E7CA-B84984966D84}"/>
              </a:ext>
            </a:extLst>
          </p:cNvPr>
          <p:cNvPicPr>
            <a:picLocks noChangeAspect="1"/>
          </p:cNvPicPr>
          <p:nvPr/>
        </p:nvPicPr>
        <p:blipFill>
          <a:blip r:embed="rId12"/>
          <a:stretch>
            <a:fillRect/>
          </a:stretch>
        </p:blipFill>
        <p:spPr>
          <a:xfrm>
            <a:off x="16470645" y="4165710"/>
            <a:ext cx="4770804" cy="3550562"/>
          </a:xfrm>
          <a:prstGeom prst="rect">
            <a:avLst/>
          </a:prstGeom>
        </p:spPr>
      </p:pic>
      <p:grpSp>
        <p:nvGrpSpPr>
          <p:cNvPr id="27" name="Group 26">
            <a:extLst>
              <a:ext uri="{FF2B5EF4-FFF2-40B4-BE49-F238E27FC236}">
                <a16:creationId xmlns:a16="http://schemas.microsoft.com/office/drawing/2014/main" id="{211948B5-99B7-A5A4-CFF3-B6A40E41A9AB}"/>
              </a:ext>
            </a:extLst>
          </p:cNvPr>
          <p:cNvGrpSpPr/>
          <p:nvPr/>
        </p:nvGrpSpPr>
        <p:grpSpPr>
          <a:xfrm>
            <a:off x="490769" y="12764667"/>
            <a:ext cx="10220633" cy="8294706"/>
            <a:chOff x="5366204" y="827474"/>
            <a:chExt cx="5908099" cy="5052895"/>
          </a:xfrm>
        </p:grpSpPr>
        <p:pic>
          <p:nvPicPr>
            <p:cNvPr id="13" name="Picture 12">
              <a:extLst>
                <a:ext uri="{FF2B5EF4-FFF2-40B4-BE49-F238E27FC236}">
                  <a16:creationId xmlns:a16="http://schemas.microsoft.com/office/drawing/2014/main" id="{A82434E5-E99E-4E0F-ECAB-807C577ED842}"/>
                </a:ext>
              </a:extLst>
            </p:cNvPr>
            <p:cNvPicPr>
              <a:picLocks noChangeAspect="1"/>
            </p:cNvPicPr>
            <p:nvPr/>
          </p:nvPicPr>
          <p:blipFill>
            <a:blip r:embed="rId13"/>
            <a:stretch>
              <a:fillRect/>
            </a:stretch>
          </p:blipFill>
          <p:spPr>
            <a:xfrm>
              <a:off x="5524602" y="827474"/>
              <a:ext cx="5408684" cy="2653990"/>
            </a:xfrm>
            <a:prstGeom prst="rect">
              <a:avLst/>
            </a:prstGeom>
          </p:spPr>
        </p:pic>
        <p:pic>
          <p:nvPicPr>
            <p:cNvPr id="16" name="Graphic 15">
              <a:extLst>
                <a:ext uri="{FF2B5EF4-FFF2-40B4-BE49-F238E27FC236}">
                  <a16:creationId xmlns:a16="http://schemas.microsoft.com/office/drawing/2014/main" id="{DFCA8918-1CAE-D271-FCCB-42F15E4D044C}"/>
                </a:ext>
              </a:extLst>
            </p:cNvPr>
            <p:cNvPicPr>
              <a:picLocks noChangeAspect="1"/>
            </p:cNvPicPr>
            <p:nvPr/>
          </p:nvPicPr>
          <p:blipFill>
            <a:blip r:embed="rId14">
              <a:extLst>
                <a:ext uri="{96DAC541-7B7A-43D3-8B79-37D633B846F1}">
                  <asvg:svgBlip xmlns:asvg="http://schemas.microsoft.com/office/drawing/2016/SVG/main" r:embed="rId15"/>
                </a:ext>
              </a:extLst>
            </a:blip>
            <a:srcRect l="2022"/>
            <a:stretch>
              <a:fillRect/>
            </a:stretch>
          </p:blipFill>
          <p:spPr>
            <a:xfrm>
              <a:off x="8272575" y="3692039"/>
              <a:ext cx="3001728" cy="2188330"/>
            </a:xfrm>
            <a:prstGeom prst="rect">
              <a:avLst/>
            </a:prstGeom>
          </p:spPr>
        </p:pic>
        <p:pic>
          <p:nvPicPr>
            <p:cNvPr id="17" name="Graphic 16">
              <a:extLst>
                <a:ext uri="{FF2B5EF4-FFF2-40B4-BE49-F238E27FC236}">
                  <a16:creationId xmlns:a16="http://schemas.microsoft.com/office/drawing/2014/main" id="{8A36ABFA-05D6-1E0D-164B-04FB057F7156}"/>
                </a:ext>
              </a:extLst>
            </p:cNvPr>
            <p:cNvPicPr>
              <a:picLocks noChangeAspect="1"/>
            </p:cNvPicPr>
            <p:nvPr/>
          </p:nvPicPr>
          <p:blipFill>
            <a:blip r:embed="rId16">
              <a:extLst>
                <a:ext uri="{96DAC541-7B7A-43D3-8B79-37D633B846F1}">
                  <asvg:svgBlip xmlns:asvg="http://schemas.microsoft.com/office/drawing/2016/SVG/main" r:embed="rId17"/>
                </a:ext>
              </a:extLst>
            </a:blip>
            <a:srcRect r="7771"/>
            <a:stretch>
              <a:fillRect/>
            </a:stretch>
          </p:blipFill>
          <p:spPr>
            <a:xfrm>
              <a:off x="5366204" y="3738348"/>
              <a:ext cx="2765792" cy="2142021"/>
            </a:xfrm>
            <a:prstGeom prst="rect">
              <a:avLst/>
            </a:prstGeom>
          </p:spPr>
        </p:pic>
      </p:grpSp>
      <p:pic>
        <p:nvPicPr>
          <p:cNvPr id="29" name="Picture 28" descr="Chart, histogram&#10;&#10;AI-generated content may be incorrect.">
            <a:extLst>
              <a:ext uri="{FF2B5EF4-FFF2-40B4-BE49-F238E27FC236}">
                <a16:creationId xmlns:a16="http://schemas.microsoft.com/office/drawing/2014/main" id="{89D235DE-5AF5-2D6B-2535-0465E47C2C6D}"/>
              </a:ext>
            </a:extLst>
          </p:cNvPr>
          <p:cNvPicPr>
            <a:picLocks noChangeAspect="1"/>
          </p:cNvPicPr>
          <p:nvPr/>
        </p:nvPicPr>
        <p:blipFill>
          <a:blip r:embed="rId18"/>
          <a:stretch>
            <a:fillRect/>
          </a:stretch>
        </p:blipFill>
        <p:spPr>
          <a:xfrm>
            <a:off x="10530449" y="16553560"/>
            <a:ext cx="11435058" cy="3592308"/>
          </a:xfrm>
          <a:prstGeom prst="rect">
            <a:avLst/>
          </a:prstGeom>
        </p:spPr>
      </p:pic>
      <p:pic>
        <p:nvPicPr>
          <p:cNvPr id="31" name="Graphic 30">
            <a:extLst>
              <a:ext uri="{FF2B5EF4-FFF2-40B4-BE49-F238E27FC236}">
                <a16:creationId xmlns:a16="http://schemas.microsoft.com/office/drawing/2014/main" id="{3F5A89F0-DD71-9A80-818D-E33F8A2874DF}"/>
              </a:ext>
            </a:extLst>
          </p:cNvPr>
          <p:cNvPicPr>
            <a:picLocks noChangeAspect="1"/>
          </p:cNvPicPr>
          <p:nvPr/>
        </p:nvPicPr>
        <p:blipFill>
          <a:blip r:embed="rId19">
            <a:extLst>
              <a:ext uri="{96DAC541-7B7A-43D3-8B79-37D633B846F1}">
                <asvg:svgBlip xmlns:asvg="http://schemas.microsoft.com/office/drawing/2016/SVG/main" r:embed="rId20"/>
              </a:ext>
            </a:extLst>
          </a:blip>
          <a:srcRect r="6553" b="2698"/>
          <a:stretch>
            <a:fillRect/>
          </a:stretch>
        </p:blipFill>
        <p:spPr>
          <a:xfrm>
            <a:off x="5376251" y="25467963"/>
            <a:ext cx="5085888" cy="6120393"/>
          </a:xfrm>
          <a:prstGeom prst="rect">
            <a:avLst/>
          </a:prstGeom>
        </p:spPr>
      </p:pic>
      <p:pic>
        <p:nvPicPr>
          <p:cNvPr id="32" name="Graphic 31">
            <a:extLst>
              <a:ext uri="{FF2B5EF4-FFF2-40B4-BE49-F238E27FC236}">
                <a16:creationId xmlns:a16="http://schemas.microsoft.com/office/drawing/2014/main" id="{F9E547F6-FCFC-6216-EA27-2A91E01AD25B}"/>
              </a:ext>
            </a:extLst>
          </p:cNvPr>
          <p:cNvPicPr>
            <a:picLocks noChangeAspect="1"/>
          </p:cNvPicPr>
          <p:nvPr/>
        </p:nvPicPr>
        <p:blipFill>
          <a:blip r:embed="rId21">
            <a:extLst>
              <a:ext uri="{96DAC541-7B7A-43D3-8B79-37D633B846F1}">
                <asvg:svgBlip xmlns:asvg="http://schemas.microsoft.com/office/drawing/2016/SVG/main" r:embed="rId22"/>
              </a:ext>
            </a:extLst>
          </a:blip>
          <a:srcRect r="6624" b="2772"/>
          <a:stretch>
            <a:fillRect/>
          </a:stretch>
        </p:blipFill>
        <p:spPr>
          <a:xfrm>
            <a:off x="76470" y="25467964"/>
            <a:ext cx="5085888" cy="6120393"/>
          </a:xfrm>
          <a:prstGeom prst="rect">
            <a:avLst/>
          </a:prstGeom>
        </p:spPr>
      </p:pic>
      <p:sp>
        <p:nvSpPr>
          <p:cNvPr id="26" name="Rectangle 25">
            <a:extLst>
              <a:ext uri="{FF2B5EF4-FFF2-40B4-BE49-F238E27FC236}">
                <a16:creationId xmlns:a16="http://schemas.microsoft.com/office/drawing/2014/main" id="{4D88D247-E247-1C9C-2A9F-45D4E6040B12}"/>
              </a:ext>
            </a:extLst>
          </p:cNvPr>
          <p:cNvSpPr/>
          <p:nvPr/>
        </p:nvSpPr>
        <p:spPr>
          <a:xfrm>
            <a:off x="167400" y="21951029"/>
            <a:ext cx="10290058" cy="4339650"/>
          </a:xfrm>
          <a:prstGeom prst="rect">
            <a:avLst/>
          </a:prstGeom>
        </p:spPr>
        <p:txBody>
          <a:bodyPr wrap="square">
            <a:spAutoFit/>
          </a:bodyPr>
          <a:lstStyle/>
          <a:p>
            <a:r>
              <a:rPr lang="en-US" sz="2800" b="1" dirty="0"/>
              <a:t>Future Work </a:t>
            </a:r>
            <a:endParaRPr lang="en-US" sz="2800" dirty="0">
              <a:solidFill>
                <a:srgbClr val="FF0000"/>
              </a:solidFill>
            </a:endParaRPr>
          </a:p>
          <a:p>
            <a:r>
              <a:rPr lang="en-US" sz="2400" dirty="0"/>
              <a:t>Some limitations of this excitation scheme include the requirement that the cell be heated to increase the atomic density: foil was used to improve homogeneity of the temperature throughout the cell, making the setup sensitive to the direction of the incoming electric fields. Higher temperatures and a different heating geometry could improve the sensitivity of the atoms to incoming fields. Additionally, a mechanical resonance of the tuning mechanism of the probe laser introduced a strong 5 kHz noise source into the probe laser light, which limited the sensitivity of the setup and necessitated filtering in the laser stabilization signal processing chain.</a:t>
            </a:r>
          </a:p>
          <a:p>
            <a:endParaRPr lang="en-US" sz="3200" dirty="0"/>
          </a:p>
        </p:txBody>
      </p:sp>
      <p:grpSp>
        <p:nvGrpSpPr>
          <p:cNvPr id="33" name="Group 32">
            <a:extLst>
              <a:ext uri="{FF2B5EF4-FFF2-40B4-BE49-F238E27FC236}">
                <a16:creationId xmlns:a16="http://schemas.microsoft.com/office/drawing/2014/main" id="{2CF2EB35-A7A0-25FC-691C-D636E6976042}"/>
              </a:ext>
            </a:extLst>
          </p:cNvPr>
          <p:cNvGrpSpPr/>
          <p:nvPr/>
        </p:nvGrpSpPr>
        <p:grpSpPr>
          <a:xfrm>
            <a:off x="10605915" y="29814952"/>
            <a:ext cx="6839748" cy="3144962"/>
            <a:chOff x="14321106" y="28796085"/>
            <a:chExt cx="6839748" cy="3144962"/>
          </a:xfrm>
        </p:grpSpPr>
        <p:sp>
          <p:nvSpPr>
            <p:cNvPr id="34" name="Rectangle 33">
              <a:extLst>
                <a:ext uri="{FF2B5EF4-FFF2-40B4-BE49-F238E27FC236}">
                  <a16:creationId xmlns:a16="http://schemas.microsoft.com/office/drawing/2014/main" id="{B8005FDD-ABB4-0A77-9F15-454FD72C46FB}"/>
                </a:ext>
              </a:extLst>
            </p:cNvPr>
            <p:cNvSpPr/>
            <p:nvPr/>
          </p:nvSpPr>
          <p:spPr>
            <a:xfrm>
              <a:off x="14321106" y="28796085"/>
              <a:ext cx="6734259" cy="287485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38F4517A-4A24-C1CF-BC53-E7C4FDCF2E8F}"/>
                </a:ext>
              </a:extLst>
            </p:cNvPr>
            <p:cNvSpPr txBox="1"/>
            <p:nvPr/>
          </p:nvSpPr>
          <p:spPr>
            <a:xfrm>
              <a:off x="14426594" y="28894059"/>
              <a:ext cx="6734260" cy="3046988"/>
            </a:xfrm>
            <a:prstGeom prst="rect">
              <a:avLst/>
            </a:prstGeom>
            <a:noFill/>
          </p:spPr>
          <p:txBody>
            <a:bodyPr wrap="square" rtlCol="0">
              <a:spAutoFit/>
            </a:bodyPr>
            <a:lstStyle/>
            <a:p>
              <a:pPr>
                <a:spcBef>
                  <a:spcPct val="0"/>
                </a:spcBef>
              </a:pPr>
              <a:r>
                <a:rPr lang="en-US" altLang="en-US" sz="2400" b="1" dirty="0">
                  <a:latin typeface="Calibri" panose="020F0502020204030204" pitchFamily="34" charset="0"/>
                  <a:cs typeface="Calibri" panose="020F0502020204030204" pitchFamily="34" charset="0"/>
                </a:rPr>
                <a:t>Publications and Acknowledgements:</a:t>
              </a:r>
            </a:p>
            <a:p>
              <a:pPr>
                <a:spcBef>
                  <a:spcPct val="0"/>
                </a:spcBef>
              </a:pPr>
              <a:r>
                <a:rPr lang="en-US" dirty="0">
                  <a:latin typeface="Calibri" panose="020F0502020204030204" pitchFamily="34" charset="0"/>
                  <a:cs typeface="Calibri" panose="020F0502020204030204" pitchFamily="34" charset="0"/>
                </a:rPr>
                <a:t>D. Willey, D. Arumugam. </a:t>
              </a:r>
              <a:r>
                <a:rPr lang="en-US" i="1" dirty="0">
                  <a:latin typeface="Calibri" panose="020F0502020204030204" pitchFamily="34" charset="0"/>
                  <a:cs typeface="Calibri" panose="020F0502020204030204" pitchFamily="34" charset="0"/>
                </a:rPr>
                <a:t>Electric field sensing with Rydberg atoms excited through the 7P1/2 state. </a:t>
              </a:r>
              <a:r>
                <a:rPr lang="en-US" dirty="0">
                  <a:latin typeface="Calibri" panose="020F0502020204030204" pitchFamily="34" charset="0"/>
                  <a:cs typeface="Calibri" panose="020F0502020204030204" pitchFamily="34" charset="0"/>
                </a:rPr>
                <a:t>NRSM 2026; Boulder CO. (Abstract)</a:t>
              </a:r>
            </a:p>
            <a:p>
              <a:pPr>
                <a:spcBef>
                  <a:spcPct val="0"/>
                </a:spcBef>
              </a:pPr>
              <a:endParaRPr lang="en-US" i="1" dirty="0">
                <a:latin typeface="Calibri" panose="020F0502020204030204" pitchFamily="34" charset="0"/>
                <a:cs typeface="Calibri" panose="020F0502020204030204" pitchFamily="34" charset="0"/>
              </a:endParaRPr>
            </a:p>
            <a:p>
              <a:pPr>
                <a:spcBef>
                  <a:spcPct val="0"/>
                </a:spcBef>
              </a:pPr>
              <a:r>
                <a:rPr lang="en-US" dirty="0">
                  <a:latin typeface="Calibri" panose="020F0502020204030204" pitchFamily="34" charset="0"/>
                  <a:cs typeface="Calibri" panose="020F0502020204030204" pitchFamily="34" charset="0"/>
                </a:rPr>
                <a:t>D. Willey, D. Arumugam. </a:t>
              </a:r>
              <a:r>
                <a:rPr lang="en-US" i="1" dirty="0">
                  <a:latin typeface="Calibri" panose="020F0502020204030204" pitchFamily="34" charset="0"/>
                  <a:cs typeface="Calibri" panose="020F0502020204030204" pitchFamily="34" charset="0"/>
                </a:rPr>
                <a:t>Electric field sensing and laser stabilization with Rydberg atoms excited through the 7P1/2 state</a:t>
              </a:r>
              <a:r>
                <a:rPr lang="en-US" dirty="0">
                  <a:latin typeface="Calibri" panose="020F0502020204030204" pitchFamily="34" charset="0"/>
                  <a:cs typeface="Calibri" panose="020F0502020204030204" pitchFamily="34" charset="0"/>
                </a:rPr>
                <a:t>. (In preparation)</a:t>
              </a:r>
              <a:endParaRPr lang="en-US" altLang="en-US" dirty="0">
                <a:latin typeface="Calibri" panose="020F0502020204030204" pitchFamily="34" charset="0"/>
                <a:cs typeface="Calibri" panose="020F0502020204030204" pitchFamily="34" charset="0"/>
              </a:endParaRPr>
            </a:p>
            <a:p>
              <a:pPr>
                <a:spcBef>
                  <a:spcPct val="0"/>
                </a:spcBef>
              </a:pPr>
              <a:endParaRPr lang="en-US" altLang="en-US" dirty="0">
                <a:latin typeface="Calibri" panose="020F0502020204030204" pitchFamily="34" charset="0"/>
                <a:cs typeface="Calibri" panose="020F0502020204030204" pitchFamily="34" charset="0"/>
              </a:endParaRPr>
            </a:p>
            <a:p>
              <a:pPr>
                <a:spcBef>
                  <a:spcPct val="0"/>
                </a:spcBef>
              </a:pPr>
              <a:r>
                <a:rPr lang="en-US" altLang="en-US" b="1" dirty="0">
                  <a:latin typeface="Calibri" panose="020F0502020204030204" pitchFamily="34" charset="0"/>
                  <a:cs typeface="Calibri" panose="020F0502020204030204" pitchFamily="34" charset="0"/>
                </a:rPr>
                <a:t>Author Contact Information: </a:t>
              </a:r>
            </a:p>
            <a:p>
              <a:pPr>
                <a:spcBef>
                  <a:spcPct val="0"/>
                </a:spcBef>
              </a:pPr>
              <a:r>
                <a:rPr lang="en-US" altLang="en-US" b="1" i="1" dirty="0">
                  <a:solidFill>
                    <a:schemeClr val="bg2">
                      <a:lumMod val="50000"/>
                    </a:schemeClr>
                  </a:solidFill>
                  <a:latin typeface="Calibri" panose="020F0502020204030204" pitchFamily="34" charset="0"/>
                  <a:cs typeface="Calibri" panose="020F0502020204030204" pitchFamily="34" charset="0"/>
                  <a:hlinkClick r:id="rId23"/>
                </a:rPr>
                <a:t>devin.a.willey@jpl.nasa.gov</a:t>
              </a:r>
              <a:r>
                <a:rPr lang="en-US" altLang="en-US" b="1" i="1" dirty="0">
                  <a:solidFill>
                    <a:schemeClr val="bg2">
                      <a:lumMod val="50000"/>
                    </a:schemeClr>
                  </a:solidFill>
                  <a:latin typeface="Calibri" panose="020F0502020204030204" pitchFamily="34" charset="0"/>
                  <a:cs typeface="Calibri" panose="020F0502020204030204" pitchFamily="34" charset="0"/>
                </a:rPr>
                <a:t>, 540-467-7455 </a:t>
              </a:r>
              <a:endParaRPr lang="en-US" altLang="en-US" i="1" dirty="0">
                <a:solidFill>
                  <a:schemeClr val="bg2">
                    <a:lumMod val="50000"/>
                  </a:schemeClr>
                </a:solidFill>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grpSp>
      <p:sp>
        <p:nvSpPr>
          <p:cNvPr id="37" name="Rectangle 36">
            <a:extLst>
              <a:ext uri="{FF2B5EF4-FFF2-40B4-BE49-F238E27FC236}">
                <a16:creationId xmlns:a16="http://schemas.microsoft.com/office/drawing/2014/main" id="{5BA59916-7065-C1CC-34BF-BC9B99C8F97A}"/>
              </a:ext>
            </a:extLst>
          </p:cNvPr>
          <p:cNvSpPr/>
          <p:nvPr/>
        </p:nvSpPr>
        <p:spPr>
          <a:xfrm>
            <a:off x="346106" y="9937995"/>
            <a:ext cx="12500430" cy="830997"/>
          </a:xfrm>
          <a:prstGeom prst="rect">
            <a:avLst/>
          </a:prstGeom>
        </p:spPr>
        <p:txBody>
          <a:bodyPr wrap="square">
            <a:spAutoFit/>
          </a:bodyPr>
          <a:lstStyle/>
          <a:p>
            <a:r>
              <a:rPr lang="en-US" sz="2400" dirty="0"/>
              <a:t>Fig. 2: Laser system used in this work to generate telecom wavelengths (solid line), SHG (dotted line) to generate 510 nm, and an intermediate system with equivalent power output (dashed line).</a:t>
            </a:r>
          </a:p>
        </p:txBody>
      </p:sp>
      <p:sp>
        <p:nvSpPr>
          <p:cNvPr id="40" name="Rectangle 39">
            <a:extLst>
              <a:ext uri="{FF2B5EF4-FFF2-40B4-BE49-F238E27FC236}">
                <a16:creationId xmlns:a16="http://schemas.microsoft.com/office/drawing/2014/main" id="{F000BD7D-1A32-800D-BA3F-6E2479AEAA18}"/>
              </a:ext>
            </a:extLst>
          </p:cNvPr>
          <p:cNvSpPr/>
          <p:nvPr/>
        </p:nvSpPr>
        <p:spPr>
          <a:xfrm>
            <a:off x="13123763" y="10185903"/>
            <a:ext cx="8356460" cy="830997"/>
          </a:xfrm>
          <a:prstGeom prst="rect">
            <a:avLst/>
          </a:prstGeom>
        </p:spPr>
        <p:txBody>
          <a:bodyPr wrap="square">
            <a:spAutoFit/>
          </a:bodyPr>
          <a:lstStyle/>
          <a:p>
            <a:r>
              <a:rPr lang="en-US" sz="2400" dirty="0"/>
              <a:t>Fig. 1: Atomic transitions (a) and their corresponding dipole moments (</a:t>
            </a:r>
            <a:r>
              <a:rPr lang="en-US" sz="2400" dirty="0" err="1"/>
              <a:t>b,c</a:t>
            </a:r>
            <a:r>
              <a:rPr lang="en-US" sz="2400" dirty="0"/>
              <a:t>).</a:t>
            </a:r>
          </a:p>
        </p:txBody>
      </p:sp>
      <p:sp>
        <p:nvSpPr>
          <p:cNvPr id="41" name="Rectangle 40">
            <a:extLst>
              <a:ext uri="{FF2B5EF4-FFF2-40B4-BE49-F238E27FC236}">
                <a16:creationId xmlns:a16="http://schemas.microsoft.com/office/drawing/2014/main" id="{9A19AD3E-D029-C12A-C087-D708B2099BFE}"/>
              </a:ext>
            </a:extLst>
          </p:cNvPr>
          <p:cNvSpPr/>
          <p:nvPr/>
        </p:nvSpPr>
        <p:spPr>
          <a:xfrm>
            <a:off x="13490027" y="4141920"/>
            <a:ext cx="919656" cy="461665"/>
          </a:xfrm>
          <a:prstGeom prst="rect">
            <a:avLst/>
          </a:prstGeom>
        </p:spPr>
        <p:txBody>
          <a:bodyPr wrap="square">
            <a:spAutoFit/>
          </a:bodyPr>
          <a:lstStyle/>
          <a:p>
            <a:r>
              <a:rPr lang="en-US" sz="2400" b="1" dirty="0"/>
              <a:t>a)</a:t>
            </a:r>
          </a:p>
        </p:txBody>
      </p:sp>
      <p:sp>
        <p:nvSpPr>
          <p:cNvPr id="42" name="Rectangle 41">
            <a:extLst>
              <a:ext uri="{FF2B5EF4-FFF2-40B4-BE49-F238E27FC236}">
                <a16:creationId xmlns:a16="http://schemas.microsoft.com/office/drawing/2014/main" id="{D77CE489-D328-677F-215C-C6B44A357F71}"/>
              </a:ext>
            </a:extLst>
          </p:cNvPr>
          <p:cNvSpPr/>
          <p:nvPr/>
        </p:nvSpPr>
        <p:spPr>
          <a:xfrm>
            <a:off x="16357233" y="4132247"/>
            <a:ext cx="919656" cy="461665"/>
          </a:xfrm>
          <a:prstGeom prst="rect">
            <a:avLst/>
          </a:prstGeom>
        </p:spPr>
        <p:txBody>
          <a:bodyPr wrap="square">
            <a:spAutoFit/>
          </a:bodyPr>
          <a:lstStyle/>
          <a:p>
            <a:r>
              <a:rPr lang="en-US" sz="2400" b="1" dirty="0"/>
              <a:t>c)</a:t>
            </a:r>
          </a:p>
        </p:txBody>
      </p:sp>
      <p:sp>
        <p:nvSpPr>
          <p:cNvPr id="43" name="Rectangle 42">
            <a:extLst>
              <a:ext uri="{FF2B5EF4-FFF2-40B4-BE49-F238E27FC236}">
                <a16:creationId xmlns:a16="http://schemas.microsoft.com/office/drawing/2014/main" id="{CE7C8ED9-D5D2-325A-A8ED-6D58128F54C5}"/>
              </a:ext>
            </a:extLst>
          </p:cNvPr>
          <p:cNvSpPr/>
          <p:nvPr/>
        </p:nvSpPr>
        <p:spPr>
          <a:xfrm>
            <a:off x="16400442" y="8200505"/>
            <a:ext cx="919656" cy="461665"/>
          </a:xfrm>
          <a:prstGeom prst="rect">
            <a:avLst/>
          </a:prstGeom>
        </p:spPr>
        <p:txBody>
          <a:bodyPr wrap="square">
            <a:spAutoFit/>
          </a:bodyPr>
          <a:lstStyle/>
          <a:p>
            <a:r>
              <a:rPr lang="en-US" sz="2400" b="1" dirty="0"/>
              <a:t>b)</a:t>
            </a:r>
          </a:p>
        </p:txBody>
      </p:sp>
      <p:sp>
        <p:nvSpPr>
          <p:cNvPr id="44" name="Rectangle 43">
            <a:extLst>
              <a:ext uri="{FF2B5EF4-FFF2-40B4-BE49-F238E27FC236}">
                <a16:creationId xmlns:a16="http://schemas.microsoft.com/office/drawing/2014/main" id="{025144AE-3D2C-2B72-1CAA-9BC1AF9CC6C9}"/>
              </a:ext>
            </a:extLst>
          </p:cNvPr>
          <p:cNvSpPr/>
          <p:nvPr/>
        </p:nvSpPr>
        <p:spPr>
          <a:xfrm>
            <a:off x="244893" y="12707048"/>
            <a:ext cx="919656" cy="461665"/>
          </a:xfrm>
          <a:prstGeom prst="rect">
            <a:avLst/>
          </a:prstGeom>
        </p:spPr>
        <p:txBody>
          <a:bodyPr wrap="square">
            <a:spAutoFit/>
          </a:bodyPr>
          <a:lstStyle/>
          <a:p>
            <a:r>
              <a:rPr lang="en-US" sz="2400" b="1" dirty="0"/>
              <a:t>a)</a:t>
            </a:r>
          </a:p>
        </p:txBody>
      </p:sp>
      <p:sp>
        <p:nvSpPr>
          <p:cNvPr id="45" name="Rectangle 44">
            <a:extLst>
              <a:ext uri="{FF2B5EF4-FFF2-40B4-BE49-F238E27FC236}">
                <a16:creationId xmlns:a16="http://schemas.microsoft.com/office/drawing/2014/main" id="{4015908A-86D7-F62D-0315-945D9B3DAF07}"/>
              </a:ext>
            </a:extLst>
          </p:cNvPr>
          <p:cNvSpPr/>
          <p:nvPr/>
        </p:nvSpPr>
        <p:spPr>
          <a:xfrm>
            <a:off x="244893" y="17605016"/>
            <a:ext cx="919656" cy="461665"/>
          </a:xfrm>
          <a:prstGeom prst="rect">
            <a:avLst/>
          </a:prstGeom>
        </p:spPr>
        <p:txBody>
          <a:bodyPr wrap="square">
            <a:spAutoFit/>
          </a:bodyPr>
          <a:lstStyle/>
          <a:p>
            <a:r>
              <a:rPr lang="en-US" sz="2400" b="1" dirty="0"/>
              <a:t>b)</a:t>
            </a:r>
          </a:p>
        </p:txBody>
      </p:sp>
      <p:sp>
        <p:nvSpPr>
          <p:cNvPr id="46" name="Rectangle 45">
            <a:extLst>
              <a:ext uri="{FF2B5EF4-FFF2-40B4-BE49-F238E27FC236}">
                <a16:creationId xmlns:a16="http://schemas.microsoft.com/office/drawing/2014/main" id="{C40A57D6-910C-8045-ED77-7A22927E4F74}"/>
              </a:ext>
            </a:extLst>
          </p:cNvPr>
          <p:cNvSpPr/>
          <p:nvPr/>
        </p:nvSpPr>
        <p:spPr>
          <a:xfrm>
            <a:off x="5275412" y="17605015"/>
            <a:ext cx="919656" cy="461665"/>
          </a:xfrm>
          <a:prstGeom prst="rect">
            <a:avLst/>
          </a:prstGeom>
        </p:spPr>
        <p:txBody>
          <a:bodyPr wrap="square">
            <a:spAutoFit/>
          </a:bodyPr>
          <a:lstStyle/>
          <a:p>
            <a:r>
              <a:rPr lang="en-US" sz="2400" b="1" dirty="0"/>
              <a:t>c)</a:t>
            </a:r>
          </a:p>
        </p:txBody>
      </p:sp>
      <p:pic>
        <p:nvPicPr>
          <p:cNvPr id="48" name="Picture 47" descr="Text&#10;&#10;AI-generated content may be incorrect.">
            <a:extLst>
              <a:ext uri="{FF2B5EF4-FFF2-40B4-BE49-F238E27FC236}">
                <a16:creationId xmlns:a16="http://schemas.microsoft.com/office/drawing/2014/main" id="{C1D714AB-3025-A1DD-725E-FD02235B22FD}"/>
              </a:ext>
            </a:extLst>
          </p:cNvPr>
          <p:cNvPicPr>
            <a:picLocks noChangeAspect="1"/>
          </p:cNvPicPr>
          <p:nvPr/>
        </p:nvPicPr>
        <p:blipFill>
          <a:blip r:embed="rId24"/>
          <a:stretch>
            <a:fillRect/>
          </a:stretch>
        </p:blipFill>
        <p:spPr>
          <a:xfrm>
            <a:off x="4095822" y="17848781"/>
            <a:ext cx="1037374" cy="344339"/>
          </a:xfrm>
          <a:prstGeom prst="rect">
            <a:avLst/>
          </a:prstGeom>
        </p:spPr>
      </p:pic>
      <p:sp>
        <p:nvSpPr>
          <p:cNvPr id="49" name="Rectangle 48">
            <a:extLst>
              <a:ext uri="{FF2B5EF4-FFF2-40B4-BE49-F238E27FC236}">
                <a16:creationId xmlns:a16="http://schemas.microsoft.com/office/drawing/2014/main" id="{53413EE3-611B-8A06-4671-BAD9F34DAB49}"/>
              </a:ext>
            </a:extLst>
          </p:cNvPr>
          <p:cNvSpPr/>
          <p:nvPr/>
        </p:nvSpPr>
        <p:spPr>
          <a:xfrm>
            <a:off x="153602" y="21089633"/>
            <a:ext cx="9775358" cy="830997"/>
          </a:xfrm>
          <a:prstGeom prst="rect">
            <a:avLst/>
          </a:prstGeom>
        </p:spPr>
        <p:txBody>
          <a:bodyPr wrap="square">
            <a:spAutoFit/>
          </a:bodyPr>
          <a:lstStyle/>
          <a:p>
            <a:r>
              <a:rPr lang="en-US" sz="2400" dirty="0"/>
              <a:t>Fig. 3: Laser stabilization block diagram (a), hyperfine (b)  frequency reference and error signal, and EIT frequency reference and error signal (c).</a:t>
            </a:r>
          </a:p>
        </p:txBody>
      </p:sp>
      <p:sp>
        <p:nvSpPr>
          <p:cNvPr id="50" name="TextBox 49">
            <a:extLst>
              <a:ext uri="{FF2B5EF4-FFF2-40B4-BE49-F238E27FC236}">
                <a16:creationId xmlns:a16="http://schemas.microsoft.com/office/drawing/2014/main" id="{65CF61D6-F000-536A-8A53-ECD2969FB678}"/>
              </a:ext>
            </a:extLst>
          </p:cNvPr>
          <p:cNvSpPr txBox="1"/>
          <p:nvPr/>
        </p:nvSpPr>
        <p:spPr>
          <a:xfrm>
            <a:off x="4387944" y="17860356"/>
            <a:ext cx="522579" cy="153888"/>
          </a:xfrm>
          <a:prstGeom prst="rect">
            <a:avLst/>
          </a:prstGeom>
          <a:solidFill>
            <a:schemeClr val="bg1"/>
          </a:solidFill>
        </p:spPr>
        <p:txBody>
          <a:bodyPr wrap="none" lIns="0" tIns="0" rIns="0" bIns="0" rtlCol="0">
            <a:spAutoFit/>
          </a:bodyPr>
          <a:lstStyle/>
          <a:p>
            <a:r>
              <a:rPr lang="en-US" sz="1000" dirty="0">
                <a:latin typeface="Times New Roman" panose="02020603050405020304" pitchFamily="18" charset="0"/>
                <a:cs typeface="Times New Roman" panose="02020603050405020304" pitchFamily="18" charset="0"/>
              </a:rPr>
              <a:t>Hyperfine</a:t>
            </a:r>
          </a:p>
        </p:txBody>
      </p:sp>
      <p:sp>
        <p:nvSpPr>
          <p:cNvPr id="53" name="Rectangle 52">
            <a:extLst>
              <a:ext uri="{FF2B5EF4-FFF2-40B4-BE49-F238E27FC236}">
                <a16:creationId xmlns:a16="http://schemas.microsoft.com/office/drawing/2014/main" id="{EBD20AEC-5ED9-F80A-74F6-BCE18CCA8590}"/>
              </a:ext>
            </a:extLst>
          </p:cNvPr>
          <p:cNvSpPr/>
          <p:nvPr/>
        </p:nvSpPr>
        <p:spPr>
          <a:xfrm>
            <a:off x="10685949" y="20062115"/>
            <a:ext cx="11014758" cy="1569660"/>
          </a:xfrm>
          <a:prstGeom prst="rect">
            <a:avLst/>
          </a:prstGeom>
        </p:spPr>
        <p:txBody>
          <a:bodyPr wrap="square">
            <a:spAutoFit/>
          </a:bodyPr>
          <a:lstStyle/>
          <a:p>
            <a:r>
              <a:rPr lang="en-US" sz="2400" dirty="0"/>
              <a:t>Fig. 5: EIT and A-T splitting shown for Rydberg transitions 30D</a:t>
            </a:r>
            <a:r>
              <a:rPr lang="en-US" sz="2400" baseline="-25000" dirty="0"/>
              <a:t>3/2</a:t>
            </a:r>
            <a:r>
              <a:rPr lang="en-US" sz="2400" dirty="0"/>
              <a:t> → 31P</a:t>
            </a:r>
            <a:r>
              <a:rPr lang="en-US" sz="2400" baseline="-25000" dirty="0"/>
              <a:t>1/2</a:t>
            </a:r>
            <a:r>
              <a:rPr lang="en-US" sz="2400" dirty="0"/>
              <a:t> (left), 24D</a:t>
            </a:r>
            <a:r>
              <a:rPr lang="en-US" sz="2400" baseline="-25000" dirty="0"/>
              <a:t>3/2</a:t>
            </a:r>
            <a:r>
              <a:rPr lang="en-US" sz="2400" dirty="0"/>
              <a:t>→ 25P</a:t>
            </a:r>
            <a:r>
              <a:rPr lang="en-US" sz="2400" baseline="-25000" dirty="0"/>
              <a:t>1/2</a:t>
            </a:r>
            <a:r>
              <a:rPr lang="en-US" sz="2400" dirty="0"/>
              <a:t> (center), and 22D</a:t>
            </a:r>
            <a:r>
              <a:rPr lang="en-US" sz="2400" baseline="-25000" dirty="0"/>
              <a:t>3/2</a:t>
            </a:r>
            <a:r>
              <a:rPr lang="en-US" sz="2400" dirty="0"/>
              <a:t> → 23P</a:t>
            </a:r>
            <a:r>
              <a:rPr lang="en-US" sz="2400" baseline="-25000" dirty="0"/>
              <a:t>1/2 </a:t>
            </a:r>
            <a:r>
              <a:rPr lang="en-US" sz="2400" dirty="0"/>
              <a:t>(right). A high-pass filter was used in the center and rightmost experiments, causing an asymmetry in the EIT and A-T splitting features.</a:t>
            </a:r>
          </a:p>
        </p:txBody>
      </p:sp>
      <p:sp>
        <p:nvSpPr>
          <p:cNvPr id="54" name="Rectangle 53">
            <a:extLst>
              <a:ext uri="{FF2B5EF4-FFF2-40B4-BE49-F238E27FC236}">
                <a16:creationId xmlns:a16="http://schemas.microsoft.com/office/drawing/2014/main" id="{943B9E83-7B76-D26A-1CE9-5E000BF97749}"/>
              </a:ext>
            </a:extLst>
          </p:cNvPr>
          <p:cNvSpPr/>
          <p:nvPr/>
        </p:nvSpPr>
        <p:spPr>
          <a:xfrm>
            <a:off x="244893" y="31507077"/>
            <a:ext cx="9775358" cy="1200329"/>
          </a:xfrm>
          <a:prstGeom prst="rect">
            <a:avLst/>
          </a:prstGeom>
        </p:spPr>
        <p:txBody>
          <a:bodyPr wrap="square">
            <a:spAutoFit/>
          </a:bodyPr>
          <a:lstStyle/>
          <a:p>
            <a:r>
              <a:rPr lang="en-US" sz="2400" dirty="0"/>
              <a:t>Fig. 4: Laser drift (top) and Allan deviation (bottom) of the probe (left) and coupling laser (right) when locked (solid lines and square markers) and free running (dashed lines and circle markers).</a:t>
            </a:r>
          </a:p>
        </p:txBody>
      </p:sp>
      <p:sp>
        <p:nvSpPr>
          <p:cNvPr id="55" name="Rectangle 54">
            <a:extLst>
              <a:ext uri="{FF2B5EF4-FFF2-40B4-BE49-F238E27FC236}">
                <a16:creationId xmlns:a16="http://schemas.microsoft.com/office/drawing/2014/main" id="{49C750D1-D13A-A337-2AC0-0EDB0FA67D2C}"/>
              </a:ext>
            </a:extLst>
          </p:cNvPr>
          <p:cNvSpPr/>
          <p:nvPr/>
        </p:nvSpPr>
        <p:spPr>
          <a:xfrm>
            <a:off x="10584736" y="28801728"/>
            <a:ext cx="11160670" cy="830997"/>
          </a:xfrm>
          <a:prstGeom prst="rect">
            <a:avLst/>
          </a:prstGeom>
        </p:spPr>
        <p:txBody>
          <a:bodyPr wrap="square">
            <a:spAutoFit/>
          </a:bodyPr>
          <a:lstStyle/>
          <a:p>
            <a:r>
              <a:rPr lang="en-US" sz="2400" dirty="0"/>
              <a:t>Fig. 6: Rydberg-Rydberg dipole moments versus transition frequency (a) and A-T splitting results for microwave frequencies of D to P (b) and D to F (c) transitions. </a:t>
            </a:r>
          </a:p>
        </p:txBody>
      </p:sp>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734</TotalTime>
  <Words>928</Words>
  <Application>Microsoft Macintosh PowerPoint</Application>
  <PresentationFormat>Custom</PresentationFormat>
  <Paragraphs>42</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Cambria Math</vt:lpstr>
      <vt:lpstr>Helvetica</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Willey, Devin A (US 334G)</cp:lastModifiedBy>
  <cp:revision>40</cp:revision>
  <dcterms:created xsi:type="dcterms:W3CDTF">2022-08-22T17:05:38Z</dcterms:created>
  <dcterms:modified xsi:type="dcterms:W3CDTF">2025-12-02T05:10:05Z</dcterms:modified>
</cp:coreProperties>
</file>